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7" r:id="rId2"/>
    <p:sldId id="262" r:id="rId3"/>
    <p:sldId id="258" r:id="rId4"/>
    <p:sldId id="259" r:id="rId5"/>
    <p:sldId id="260" r:id="rId6"/>
    <p:sldId id="261" r:id="rId7"/>
    <p:sldId id="263" r:id="rId8"/>
    <p:sldId id="265" r:id="rId9"/>
    <p:sldId id="266" r:id="rId10"/>
    <p:sldId id="267" r:id="rId11"/>
    <p:sldId id="268" r:id="rId12"/>
    <p:sldId id="269" r:id="rId13"/>
    <p:sldId id="271" r:id="rId14"/>
    <p:sldId id="272" r:id="rId15"/>
    <p:sldId id="277" r:id="rId16"/>
    <p:sldId id="273" r:id="rId17"/>
    <p:sldId id="274" r:id="rId18"/>
    <p:sldId id="275" r:id="rId19"/>
    <p:sldId id="276" r:id="rId20"/>
    <p:sldId id="270" r:id="rId21"/>
    <p:sldId id="278" r:id="rId22"/>
    <p:sldId id="264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79"/>
    <p:restoredTop sz="94686"/>
  </p:normalViewPr>
  <p:slideViewPr>
    <p:cSldViewPr snapToGrid="0" snapToObjects="1">
      <p:cViewPr varScale="1">
        <p:scale>
          <a:sx n="84" d="100"/>
          <a:sy n="84" d="100"/>
        </p:scale>
        <p:origin x="200" y="7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78E0CD-658C-FF49-AA34-7CFF68D16553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EDEE44-25C8-8647-8929-647599211B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3678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气场凝聚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62041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第一次参加读书会， 非常紧张， 说话都不连贯， 有种想放弃和逃避的心理，但是还是坚持了， 有两方面原因：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、我是不愿意轻易放弃的人；</a:t>
            </a:r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 我第一次参加那期运气很不错， 有两个暖心姐姐， 一直在鼓励我。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730418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为什么单把这本书和读书会拿出来一起分享，是因为它在我参加读书会的过程中，我的心理变化路径就是因为它的引导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254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第一次看这本书，</a:t>
            </a:r>
            <a:r>
              <a:rPr kumimoji="1" lang="zh-CN" altLang="en-US" baseline="0" dirty="0" smtClean="0"/>
              <a:t> 打开看到的第一个句子， 看着就是鸡汤文，感觉这本书应该没啥价值， 但是既然畅销几十年， 我也就看了后面， 发现有金矿；就想高晓松看三体一样， 被前面的上的几道头盘菜恶心了， 就反感后面的大菜，是不对的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67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关于自律</a:t>
            </a:r>
            <a:r>
              <a:rPr kumimoji="1" lang="en-US" altLang="zh-CN" dirty="0" smtClean="0"/>
              <a:t>,</a:t>
            </a:r>
            <a:r>
              <a:rPr kumimoji="1" lang="zh-CN" altLang="en-US" dirty="0" smtClean="0"/>
              <a:t> 可不是简单的</a:t>
            </a:r>
            <a:r>
              <a:rPr kumimoji="1" lang="zh-CN" altLang="en-US" dirty="0" smtClean="0"/>
              <a:t>说要</a:t>
            </a:r>
            <a:r>
              <a:rPr kumimoji="1" lang="zh-CN" altLang="en-US" dirty="0" smtClean="0"/>
              <a:t>压制自己的欲望，强迫自己不去玩游戏， 强迫自己每天</a:t>
            </a:r>
            <a:r>
              <a:rPr kumimoji="1" lang="en-US" altLang="zh-CN" dirty="0" smtClean="0"/>
              <a:t>6</a:t>
            </a:r>
            <a:r>
              <a:rPr kumimoji="1" lang="zh-CN" altLang="en-US" dirty="0" smtClean="0"/>
              <a:t>点起床跑步，这种自我压抑只会反弹为更糟糕的情况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71869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不及时解决自己面临的问题，问题就会像山一样横在我们心中，阻碍心智成熟，不要逃避责任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这两种心理疾病都是责任感出了问题</a:t>
            </a:r>
            <a:endParaRPr kumimoji="1" lang="en-US" altLang="zh-CN" dirty="0" smtClean="0"/>
          </a:p>
          <a:p>
            <a:r>
              <a:rPr kumimoji="1" lang="zh-CN" altLang="en-US" dirty="0" smtClean="0"/>
              <a:t>大部分心理疾病患者寻求心理治理的原因： 感觉自己不能够应付或改变现状，因此产生控件、无助感和自我怀疑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5891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人们往往会活成家人希望你成为的样子，而这个样子就他们根据他自己过去的经验总结来， 但是每个人都是不一样的， 他们的经验并不适用与</a:t>
            </a:r>
            <a:r>
              <a:rPr kumimoji="1" lang="zh-CN" altLang="en-US" dirty="0" smtClean="0"/>
              <a:t>你。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EDEE44-25C8-8647-8929-647599211B1A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08291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76560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5145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96395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89871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48797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469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59338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0106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3886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1644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91086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62E145-D9F9-A34B-9304-5AC950BF8B1A}" type="datetimeFigureOut">
              <a:rPr kumimoji="1" lang="zh-CN" altLang="en-US" smtClean="0"/>
              <a:t>19/7/15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18C6FE-C249-3F4E-BABF-814CAFA23A3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6720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5.tiff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关于读书的一些概要分享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622794"/>
            <a:ext cx="10515600" cy="4351338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近期参加读书会的一些心得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分享一本书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63389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3307080" cy="521335"/>
          </a:xfrm>
        </p:spPr>
        <p:txBody>
          <a:bodyPr/>
          <a:lstStyle/>
          <a:p>
            <a:r>
              <a:rPr kumimoji="1" lang="zh-CN" altLang="en-US" dirty="0" smtClean="0"/>
              <a:t>所谓自律</a:t>
            </a:r>
            <a:endParaRPr kumimoji="1"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2362200" y="2636520"/>
            <a:ext cx="76931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000" dirty="0" smtClean="0"/>
              <a:t>所谓自律， 就是主动要求自己以积极的态度去承受痛苦，解决问题</a:t>
            </a:r>
            <a:endParaRPr kumimoji="1" lang="zh-CN" altLang="en-US" sz="2000" dirty="0"/>
          </a:p>
        </p:txBody>
      </p:sp>
      <p:sp>
        <p:nvSpPr>
          <p:cNvPr id="6" name="圆角矩形 5"/>
          <p:cNvSpPr/>
          <p:nvPr/>
        </p:nvSpPr>
        <p:spPr>
          <a:xfrm>
            <a:off x="1264920" y="4130040"/>
            <a:ext cx="1691640" cy="12344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四个原则</a:t>
            </a:r>
            <a:endParaRPr kumimoji="1" lang="zh-CN" altLang="en-US" dirty="0"/>
          </a:p>
        </p:txBody>
      </p:sp>
      <p:sp>
        <p:nvSpPr>
          <p:cNvPr id="7" name="左大括号 6"/>
          <p:cNvSpPr/>
          <p:nvPr/>
        </p:nvSpPr>
        <p:spPr>
          <a:xfrm>
            <a:off x="3672840" y="3535680"/>
            <a:ext cx="472440" cy="2407920"/>
          </a:xfrm>
          <a:prstGeom prst="leftBrace">
            <a:avLst>
              <a:gd name="adj1" fmla="val 87098"/>
              <a:gd name="adj2" fmla="val 53165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757172" y="3613130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推迟满足感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861560" y="43742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承担责任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4872588" y="513546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忠于事实</a:t>
            </a:r>
            <a:endParaRPr kumimoji="1"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4872588" y="574548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保持平衡</a:t>
            </a:r>
            <a:endParaRPr kumimoji="1" lang="zh-CN" altLang="en-US" dirty="0"/>
          </a:p>
        </p:txBody>
      </p:sp>
      <p:sp>
        <p:nvSpPr>
          <p:cNvPr id="13" name="文本框 12"/>
          <p:cNvSpPr txBox="1"/>
          <p:nvPr/>
        </p:nvSpPr>
        <p:spPr>
          <a:xfrm>
            <a:off x="6995160" y="5364480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找到自己喜欢的事情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67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404360" cy="871855"/>
          </a:xfrm>
        </p:spPr>
        <p:txBody>
          <a:bodyPr/>
          <a:lstStyle/>
          <a:p>
            <a:r>
              <a:rPr kumimoji="1" lang="zh-CN" altLang="en-US" dirty="0" smtClean="0"/>
              <a:t>推迟满足感： 先</a:t>
            </a:r>
            <a:r>
              <a:rPr kumimoji="1" lang="zh-CN" altLang="en-US" smtClean="0"/>
              <a:t>苦后甜</a:t>
            </a:r>
            <a:endParaRPr kumimoji="1" lang="zh-CN" altLang="en-US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143000" y="3291840"/>
            <a:ext cx="1034129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举例子： 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一个</a:t>
            </a:r>
            <a:r>
              <a:rPr kumimoji="1" lang="en-US" altLang="zh-CN" sz="2400" dirty="0" smtClean="0"/>
              <a:t>5</a:t>
            </a:r>
            <a:r>
              <a:rPr kumimoji="1" lang="zh-CN" altLang="en-US" sz="2400" dirty="0" smtClean="0"/>
              <a:t>岁的</a:t>
            </a:r>
            <a:r>
              <a:rPr kumimoji="1" lang="zh-CN" altLang="en-US" sz="2400" dirty="0" smtClean="0"/>
              <a:t>小孩</a:t>
            </a:r>
            <a:r>
              <a:rPr kumimoji="1" lang="zh-CN" altLang="en-US" sz="2400" dirty="0"/>
              <a:t>，</a:t>
            </a:r>
            <a:r>
              <a:rPr kumimoji="1" lang="zh-CN" altLang="en-US" sz="2400" dirty="0" smtClean="0"/>
              <a:t>先</a:t>
            </a:r>
            <a:r>
              <a:rPr kumimoji="1" lang="zh-CN" altLang="en-US" sz="2400" dirty="0" smtClean="0"/>
              <a:t>让别人玩玩具，后面自己玩更长的时间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会计上班</a:t>
            </a:r>
            <a:r>
              <a:rPr kumimoji="1" lang="zh-CN" altLang="en-US" sz="2400" dirty="0" smtClean="0"/>
              <a:t>先花两个小时做最困难的事情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先吃蛋糕、后吃奶油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父母批评教育孩子，想立即得到教会小孩的结果，大脑即兴反映，倾斜愤怒</a:t>
            </a:r>
            <a:endParaRPr kumimoji="1" lang="en-US" altLang="zh-CN" sz="2400" dirty="0" smtClean="0"/>
          </a:p>
          <a:p>
            <a:r>
              <a:rPr kumimoji="1" lang="en-US" altLang="zh-CN" sz="2400" dirty="0"/>
              <a:t>	</a:t>
            </a:r>
            <a:r>
              <a:rPr kumimoji="1" lang="zh-CN" altLang="en-US" sz="2400" dirty="0" smtClean="0"/>
              <a:t>“生而不有、为而不恃、长而不宰”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对新事物的尝试： 作者修汽车</a:t>
            </a:r>
            <a:endParaRPr kumimoji="1" lang="en-US" altLang="zh-CN" sz="2400" dirty="0"/>
          </a:p>
          <a:p>
            <a:endParaRPr kumimoji="1" lang="en-US" altLang="zh-CN" sz="2400" dirty="0" smtClean="0"/>
          </a:p>
          <a:p>
            <a:r>
              <a:rPr kumimoji="1" lang="zh-CN" altLang="en-US" sz="2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607913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承担责任</a:t>
            </a:r>
            <a:endParaRPr kumimoji="1"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1874520" y="3125788"/>
            <a:ext cx="265176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普遍的两</a:t>
            </a:r>
            <a:r>
              <a:rPr kumimoji="1" lang="zh-CN" altLang="en-US" smtClean="0"/>
              <a:t>种心理疾病</a:t>
            </a:r>
            <a:endParaRPr kumimoji="1" lang="zh-CN" altLang="en-US"/>
          </a:p>
        </p:txBody>
      </p:sp>
      <p:sp>
        <p:nvSpPr>
          <p:cNvPr id="6" name="左大括号 5"/>
          <p:cNvSpPr/>
          <p:nvPr/>
        </p:nvSpPr>
        <p:spPr>
          <a:xfrm>
            <a:off x="4602480" y="2721928"/>
            <a:ext cx="944880" cy="172212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730240" y="272192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神经官能症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5730240" y="407471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mtClean="0"/>
              <a:t>人格失调</a:t>
            </a:r>
            <a:endParaRPr kumimoji="1"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6560247" y="3334346"/>
            <a:ext cx="346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“我本来可以”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6481755" y="4599981"/>
            <a:ext cx="346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“我不能”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8349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神经官能症举例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en-US" altLang="zh-CN" sz="2000" dirty="0" smtClean="0"/>
              <a:t>1</a:t>
            </a:r>
            <a:r>
              <a:rPr kumimoji="1" lang="zh-CN" altLang="en-US" sz="2000" dirty="0" smtClean="0"/>
              <a:t>、觉得</a:t>
            </a:r>
            <a:r>
              <a:rPr kumimoji="1" lang="zh-CN" altLang="en-US" sz="2000" dirty="0" smtClean="0"/>
              <a:t>自己能力还不够，努力学习弥补自己，表现为自我价值低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en-US" altLang="zh-CN" sz="2000" dirty="0" smtClean="0"/>
              <a:t>2</a:t>
            </a:r>
            <a:r>
              <a:rPr kumimoji="1" lang="zh-CN" altLang="en-US" sz="2000" dirty="0" smtClean="0"/>
              <a:t>、一个高智商的冲绳岛军官夫人 ， 不能合群，觉得是自己性格问题，其实她应该认识自己，去交新的朋友， 解决方案： 离婚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en-US" altLang="zh-CN" sz="2000" dirty="0" smtClean="0"/>
              <a:t>3</a:t>
            </a:r>
            <a:r>
              <a:rPr kumimoji="1" lang="zh-CN" altLang="en-US" sz="2000" dirty="0" smtClean="0"/>
              <a:t>、长长内疚的人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endParaRPr kumimoji="1" lang="en-US" altLang="zh-CN" sz="2000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1484413" y="4276162"/>
            <a:ext cx="3443185" cy="14938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通过读书会，平时的工作，我是如何慢慢缓解自己神经官能症的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7763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人格失调举例</a:t>
            </a:r>
            <a:endParaRPr kumimoji="1" lang="en-US" altLang="zh-CN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400" dirty="0" smtClean="0"/>
              <a:t> 把问题抛给别人</a:t>
            </a:r>
            <a:endParaRPr kumimoji="1" lang="en-US" altLang="zh-CN" sz="2400" dirty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400" dirty="0"/>
              <a:t> </a:t>
            </a:r>
            <a:r>
              <a:rPr kumimoji="1" lang="zh-CN" altLang="en-US" sz="2400" dirty="0" smtClean="0"/>
              <a:t>想别人请教提问一些明知道答案的问题</a:t>
            </a:r>
            <a:endParaRPr kumimoji="1" lang="en-US" altLang="zh-CN" sz="2400" dirty="0" smtClean="0"/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sz="2400" dirty="0" smtClean="0"/>
              <a:t>作者自己的问题“我不是告诉你了吗，斯科特，你有问题”</a:t>
            </a:r>
            <a:endParaRPr kumimoji="1" lang="en-US" altLang="zh-CN" sz="2400" dirty="0" smtClean="0"/>
          </a:p>
          <a:p>
            <a:pPr lvl="1"/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848683" y="5196840"/>
            <a:ext cx="84946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“神经官能症让自己活得痛苦，人格失调症让别人活得痛苦”</a:t>
            </a:r>
            <a:endParaRPr kumimoji="1"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4185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圆角矩形 4"/>
          <p:cNvSpPr/>
          <p:nvPr/>
        </p:nvSpPr>
        <p:spPr>
          <a:xfrm>
            <a:off x="2235200" y="3437468"/>
            <a:ext cx="4690533" cy="745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Step1</a:t>
            </a:r>
            <a:r>
              <a:rPr kumimoji="1" lang="zh-CN" altLang="en-US" dirty="0" smtClean="0"/>
              <a:t>：认识到这个问题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83733" y="1690687"/>
            <a:ext cx="6350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/>
              <a:t>作为神经官能症“患者”</a:t>
            </a:r>
            <a:endParaRPr kumimoji="1" lang="en-US" altLang="zh-CN" sz="2400" dirty="0" smtClean="0"/>
          </a:p>
          <a:p>
            <a:endParaRPr kumimoji="1" lang="en-US" altLang="zh-CN" sz="2400" dirty="0" smtClean="0"/>
          </a:p>
          <a:p>
            <a:r>
              <a:rPr kumimoji="1" lang="zh-CN" altLang="en-US" sz="2400" dirty="0" smtClean="0"/>
              <a:t>我</a:t>
            </a:r>
            <a:r>
              <a:rPr kumimoji="1" lang="zh-CN" altLang="en-US" sz="2400" dirty="0"/>
              <a:t>是如何慢慢缓解自己神经官能症的</a:t>
            </a:r>
          </a:p>
          <a:p>
            <a:endParaRPr kumimoji="1" lang="zh-CN" altLang="en-US" sz="2400" dirty="0"/>
          </a:p>
        </p:txBody>
      </p:sp>
      <p:sp>
        <p:nvSpPr>
          <p:cNvPr id="7" name="圆角矩形 6"/>
          <p:cNvSpPr/>
          <p:nvPr/>
        </p:nvSpPr>
        <p:spPr>
          <a:xfrm>
            <a:off x="2235200" y="4504268"/>
            <a:ext cx="4690533" cy="745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Step2</a:t>
            </a:r>
            <a:r>
              <a:rPr kumimoji="1" lang="zh-CN" altLang="en-US" dirty="0" smtClean="0"/>
              <a:t>：面对这个问题</a:t>
            </a:r>
            <a:endParaRPr kumimoji="1"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2235200" y="5571068"/>
            <a:ext cx="4690533" cy="74506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/>
              <a:t>Step3</a:t>
            </a:r>
            <a:r>
              <a:rPr kumimoji="1" lang="zh-CN" altLang="en-US" dirty="0" smtClean="0"/>
              <a:t>：解决这个问题</a:t>
            </a:r>
            <a:endParaRPr kumimoji="1" lang="zh-CN" altLang="en-US" dirty="0"/>
          </a:p>
        </p:txBody>
      </p:sp>
      <p:sp>
        <p:nvSpPr>
          <p:cNvPr id="9" name="右大括号 8"/>
          <p:cNvSpPr/>
          <p:nvPr/>
        </p:nvSpPr>
        <p:spPr>
          <a:xfrm>
            <a:off x="7264400" y="3674533"/>
            <a:ext cx="372533" cy="1574801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975600" y="418253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怎么认识，怎么面对？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857067" y="5740400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认识和面对，就是解决方案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6697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 smtClean="0"/>
              <a:t>忠于事实</a:t>
            </a:r>
            <a:endParaRPr kumimoji="1" lang="en-US" altLang="zh-CN" dirty="0"/>
          </a:p>
          <a:p>
            <a:r>
              <a:rPr kumimoji="1" lang="zh-CN" altLang="en-US" dirty="0" smtClean="0"/>
              <a:t>认为过去自己的经验坚不可摧：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dirty="0" smtClean="0"/>
              <a:t>人到中年，认为自己的价值观完美了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dirty="0" smtClean="0"/>
              <a:t>丈母娘就是恶毒的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dirty="0" smtClean="0"/>
              <a:t>人都很现实和势利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dirty="0" smtClean="0"/>
              <a:t>父辈经验要</a:t>
            </a:r>
            <a:r>
              <a:rPr kumimoji="1" lang="zh-CN" altLang="en-US" dirty="0" smtClean="0"/>
              <a:t>成家立业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r>
              <a:rPr kumimoji="1" lang="zh-CN" altLang="en-US" dirty="0" smtClean="0"/>
              <a:t>譬如现在小孩天天玩电子设备是不正确的</a:t>
            </a:r>
            <a:endParaRPr kumimoji="1" lang="en-US" altLang="zh-CN" dirty="0" smtClean="0"/>
          </a:p>
          <a:p>
            <a:pPr marL="971550" lvl="1" indent="-514350">
              <a:buFont typeface="+mj-lt"/>
              <a:buAutoNum type="arabicPeriod"/>
            </a:pPr>
            <a:endParaRPr kumimoji="1" lang="en-US" altLang="zh-CN" dirty="0"/>
          </a:p>
          <a:p>
            <a:pPr marL="457200" lvl="1" indent="0">
              <a:buNone/>
            </a:pPr>
            <a:r>
              <a:rPr kumimoji="1" lang="zh-CN" altLang="en-US" dirty="0" smtClean="0"/>
              <a:t>“每时每刻修改自己的人生地图，反思现在你有哪些观点是自己认为绝对正确的，往往它就是要被推倒的”</a:t>
            </a:r>
            <a:endParaRPr kumimoji="1"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0697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保持平衡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sz="2000" dirty="0" smtClean="0"/>
              <a:t>如何正确的</a:t>
            </a:r>
            <a:r>
              <a:rPr kumimoji="1" lang="zh-CN" altLang="en-US" sz="2000" dirty="0" smtClean="0"/>
              <a:t>生气，表达自己的不满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zh-CN" altLang="en-US" sz="2000" dirty="0" smtClean="0"/>
              <a:t>合理表达自己的不满</a:t>
            </a:r>
            <a:endParaRPr kumimoji="1" lang="en-US" altLang="zh-CN" sz="2000" dirty="0" smtClean="0"/>
          </a:p>
          <a:p>
            <a:pPr marL="0" indent="0">
              <a:buNone/>
            </a:pPr>
            <a:r>
              <a:rPr kumimoji="1" lang="zh-CN" altLang="en-US" sz="2000" dirty="0" smtClean="0"/>
              <a:t>举例： 一位滥交的女性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 smtClean="0"/>
              <a:t>最高原则： 放弃</a:t>
            </a: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sz="2000" dirty="0" smtClean="0"/>
              <a:t>举例：作者教小朋友骑自行车，放弃一时想达到目的的快感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2" name="圆角矩形 1"/>
          <p:cNvSpPr/>
          <p:nvPr/>
        </p:nvSpPr>
        <p:spPr>
          <a:xfrm>
            <a:off x="7975600" y="1690688"/>
            <a:ext cx="3776133" cy="40666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律不是过分自我压抑，需要保持平衡：“你要以追求诚实为己任，也要隐瞒部分事实和真相；你既要承担责任，也要拒绝不该承担的责任；要学会推迟满足感，同时又要尽可能过好当前的生活，让人生的快乐多于痛苦。换句话说，自律本身需要把持得当，称之为‘保持平衡</a:t>
            </a:r>
            <a:r>
              <a:rPr kumimoji="1" lang="en-US" altLang="zh-CN" dirty="0" smtClean="0"/>
              <a:t>’</a:t>
            </a:r>
            <a:r>
              <a:rPr kumimoji="1" lang="zh-CN" altLang="en-US" dirty="0" smtClean="0"/>
              <a:t>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4168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承担痛苦做出</a:t>
            </a:r>
            <a:r>
              <a:rPr kumimoji="1" lang="zh-CN" altLang="en-US" dirty="0" smtClean="0"/>
              <a:t>决策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sz="2000" dirty="0"/>
              <a:t>两个将军的：一个认为士兵都是工具，做出了战术决策；一个认为士兵都是有感情的，做出同样的战术决策。</a:t>
            </a: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/>
              <a:t>不论你是医生、教师、</a:t>
            </a:r>
            <a:r>
              <a:rPr kumimoji="1" lang="zh-CN" altLang="en-US" sz="2000" dirty="0" smtClean="0"/>
              <a:t>老板、程序员，直面痛苦，做出决策</a:t>
            </a:r>
            <a:endParaRPr kumimoji="1" lang="en-US" altLang="zh-CN" sz="2000" dirty="0" smtClean="0"/>
          </a:p>
          <a:p>
            <a:pPr marL="0" indent="0">
              <a:buNone/>
            </a:pPr>
            <a:endParaRPr kumimoji="1" lang="en-US" altLang="zh-CN" sz="2000" dirty="0"/>
          </a:p>
          <a:p>
            <a:pPr marL="0" indent="0">
              <a:buNone/>
            </a:pPr>
            <a:r>
              <a:rPr kumimoji="1" lang="zh-CN" altLang="en-US" sz="2000" dirty="0" smtClean="0"/>
              <a:t>“最好的决策者，愿意承受其决定所带来的痛苦，但毫不影响其做出决策的能力”</a:t>
            </a:r>
            <a:endParaRPr kumimoji="1" lang="en-US" altLang="zh-CN" sz="20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2000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8859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4145280" cy="582295"/>
          </a:xfrm>
        </p:spPr>
        <p:txBody>
          <a:bodyPr/>
          <a:lstStyle/>
          <a:p>
            <a:r>
              <a:rPr kumimoji="1" lang="zh-CN" altLang="en-US" dirty="0" smtClean="0"/>
              <a:t>找到自己想做的事情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对角圆角矩形 4"/>
          <p:cNvSpPr/>
          <p:nvPr/>
        </p:nvSpPr>
        <p:spPr>
          <a:xfrm>
            <a:off x="1645920" y="3794760"/>
            <a:ext cx="1737360" cy="9144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四个误区</a:t>
            </a:r>
            <a:endParaRPr kumimoji="1" lang="zh-CN" altLang="en-US"/>
          </a:p>
        </p:txBody>
      </p:sp>
      <p:sp>
        <p:nvSpPr>
          <p:cNvPr id="6" name="左大括号 5"/>
          <p:cNvSpPr/>
          <p:nvPr/>
        </p:nvSpPr>
        <p:spPr>
          <a:xfrm>
            <a:off x="4038600" y="2941320"/>
            <a:ext cx="609600" cy="262128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4983480" y="2707362"/>
            <a:ext cx="5123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认为有那么一件特定的事情等着他，是合适他的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4983480" y="3560802"/>
            <a:ext cx="56685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把对当前状态的不满归结为自己没有找到喜欢的事情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4983480" y="4414242"/>
            <a:ext cx="6878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认为找到自己喜欢做的事情后就不再痛苦、不再拖延、万事无忧了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4922520" y="5193268"/>
            <a:ext cx="710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倾向于把符合社会一般标准的事情作为作为自己喜欢的事情：高汇报</a:t>
            </a:r>
            <a:endParaRPr kumimoji="1" lang="zh-CN" altLang="en-US" dirty="0"/>
          </a:p>
        </p:txBody>
      </p:sp>
      <p:sp>
        <p:nvSpPr>
          <p:cNvPr id="11" name="泪珠形 10"/>
          <p:cNvSpPr/>
          <p:nvPr/>
        </p:nvSpPr>
        <p:spPr>
          <a:xfrm>
            <a:off x="838200" y="5806440"/>
            <a:ext cx="3200400" cy="914400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认清自己、向内求索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74484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4363" y="1271588"/>
            <a:ext cx="10739437" cy="4905375"/>
          </a:xfrm>
        </p:spPr>
        <p:txBody>
          <a:bodyPr>
            <a:normAutofit/>
          </a:bodyPr>
          <a:lstStyle/>
          <a:p>
            <a:r>
              <a:rPr kumimoji="1" lang="zh-CN" altLang="en-US" dirty="0" smtClean="0"/>
              <a:t>简介：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名称： 欣然读书吧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时间：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持续三年后中断，</a:t>
            </a:r>
            <a:r>
              <a:rPr kumimoji="1" lang="en-US" altLang="zh-CN" dirty="0" smtClean="0"/>
              <a:t>2019</a:t>
            </a:r>
            <a:r>
              <a:rPr kumimoji="1" lang="zh-CN" altLang="en-US" dirty="0" smtClean="0"/>
              <a:t>年三月份重新启动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发起人：欣然 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 社会责任部一名致力于提升阿里员工幸福感的大姐姐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名词解释： 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欣然读书： 让大家无任何压力的读书与分享</a:t>
            </a:r>
            <a:endParaRPr kumimoji="1" lang="en-US" altLang="zh-CN" dirty="0" smtClean="0"/>
          </a:p>
          <a:p>
            <a:pPr lvl="3"/>
            <a:r>
              <a:rPr kumimoji="1" lang="en-US" altLang="zh-CN" dirty="0" smtClean="0"/>
              <a:t>relax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everything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including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relax</a:t>
            </a:r>
          </a:p>
          <a:p>
            <a:pPr lvl="1"/>
            <a:r>
              <a:rPr kumimoji="1" lang="zh-CN" altLang="en-US" dirty="0" smtClean="0"/>
              <a:t>与我的关系：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“元老人物”</a:t>
            </a:r>
            <a:endParaRPr kumimoji="1" lang="en-US" altLang="zh-CN" dirty="0" smtClean="0"/>
          </a:p>
          <a:p>
            <a:pPr lvl="2"/>
            <a:r>
              <a:rPr kumimoji="1" lang="en-US" altLang="zh-CN" dirty="0" smtClean="0"/>
              <a:t>3</a:t>
            </a:r>
            <a:r>
              <a:rPr kumimoji="1" lang="zh-CN" altLang="en-US" dirty="0" smtClean="0"/>
              <a:t>月份重启后，从第二期开始参加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累计参加</a:t>
            </a:r>
            <a:r>
              <a:rPr kumimoji="1" lang="en-US" altLang="zh-CN" dirty="0" smtClean="0"/>
              <a:t>10</a:t>
            </a:r>
            <a:r>
              <a:rPr kumimoji="1" lang="zh-CN" altLang="en-US" dirty="0" smtClean="0"/>
              <a:t>期左右，最近降低频率，它在我人生道路上的价值已经走过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296663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 关于读书会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179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1874520" cy="778192"/>
          </a:xfrm>
        </p:spPr>
        <p:txBody>
          <a:bodyPr/>
          <a:lstStyle/>
          <a:p>
            <a:r>
              <a:rPr kumimoji="1" lang="zh-CN" altLang="en-US" dirty="0" smtClean="0"/>
              <a:t>最终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078480" y="2910840"/>
            <a:ext cx="73661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希望各位都能成自律的人，心理能级满满！！</a:t>
            </a:r>
            <a:endParaRPr kumimoji="1" lang="zh-CN" altLang="en-US" sz="2800" dirty="0"/>
          </a:p>
        </p:txBody>
      </p:sp>
      <p:sp>
        <p:nvSpPr>
          <p:cNvPr id="6" name="文本框 5"/>
          <p:cNvSpPr txBox="1"/>
          <p:nvPr/>
        </p:nvSpPr>
        <p:spPr>
          <a:xfrm>
            <a:off x="8869680" y="5379720"/>
            <a:ext cx="27238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“见月忽指，过河弃筏”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0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结语</a:t>
            </a:r>
            <a:endParaRPr kumimoji="1"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3149601" y="2099733"/>
            <a:ext cx="733213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/>
              <a:t>你的儿女，其实不是你的儿女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他们是生命对于自身渴望而诞生的孩子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他们借助你来到这个世界，却非因你而来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他们在你身旁，却不属于你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你可以给予他们的是你的爱，却不是你的想法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因为他们有自己的思想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你可以庇护的是他们的身体，却不是他们的灵魂</a:t>
            </a:r>
            <a:endParaRPr kumimoji="1" lang="en-US" altLang="zh-CN" sz="2000" dirty="0" smtClean="0"/>
          </a:p>
          <a:p>
            <a:r>
              <a:rPr kumimoji="1" lang="zh-CN" altLang="en-US" sz="2000" dirty="0" smtClean="0"/>
              <a:t>因为他么的灵魂属于明天，属于你做梦也无法到达的明天</a:t>
            </a:r>
            <a:endParaRPr kumimoji="1" lang="en-US" altLang="zh-CN" sz="2000" dirty="0" smtClean="0"/>
          </a:p>
          <a:p>
            <a:endParaRPr kumimoji="1" lang="en-US" altLang="zh-CN" sz="2000" dirty="0"/>
          </a:p>
          <a:p>
            <a:endParaRPr kumimoji="1" lang="en-US" altLang="zh-CN" sz="2000" dirty="0" smtClean="0"/>
          </a:p>
          <a:p>
            <a:r>
              <a:rPr kumimoji="1" lang="zh-CN" altLang="en-US" sz="2000" dirty="0" smtClean="0"/>
              <a:t>你自己就是那个儿女</a:t>
            </a:r>
            <a:endParaRPr kumimoji="1"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6565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下期分享预告投票：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 smtClean="0"/>
              <a:t>小说：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霍乱时期的爱情</a:t>
            </a:r>
            <a:r>
              <a:rPr kumimoji="1" lang="en-US" altLang="zh-CN" dirty="0" smtClean="0"/>
              <a:t>》</a:t>
            </a:r>
          </a:p>
          <a:p>
            <a:r>
              <a:rPr kumimoji="1" lang="zh-CN" altLang="en-US" dirty="0" smtClean="0"/>
              <a:t>小说：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百年孤独</a:t>
            </a:r>
            <a:r>
              <a:rPr kumimoji="1" lang="en-US" altLang="zh-CN" dirty="0" smtClean="0"/>
              <a:t>》</a:t>
            </a:r>
          </a:p>
          <a:p>
            <a:r>
              <a:rPr kumimoji="1" lang="zh-CN" altLang="en-US" dirty="0" smtClean="0"/>
              <a:t>心灵：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当下的力量</a:t>
            </a:r>
            <a:r>
              <a:rPr kumimoji="1" lang="en-US" altLang="zh-CN" dirty="0" smtClean="0"/>
              <a:t>》</a:t>
            </a:r>
          </a:p>
          <a:p>
            <a:r>
              <a:rPr kumimoji="1" lang="zh-CN" altLang="en-US" dirty="0" smtClean="0"/>
              <a:t>艺术：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艺术创造学</a:t>
            </a:r>
            <a:r>
              <a:rPr kumimoji="1" lang="en-US" altLang="zh-CN" dirty="0" smtClean="0"/>
              <a:t>》</a:t>
            </a:r>
          </a:p>
          <a:p>
            <a:r>
              <a:rPr kumimoji="1" lang="zh-CN" altLang="en-US" dirty="0" smtClean="0"/>
              <a:t>科幻：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你一生的故事</a:t>
            </a:r>
            <a:r>
              <a:rPr kumimoji="1" lang="en-US" altLang="zh-CN" dirty="0" smtClean="0"/>
              <a:t>》</a:t>
            </a:r>
            <a:endParaRPr kumimoji="1" lang="en-US" altLang="zh-CN" dirty="0" smtClean="0"/>
          </a:p>
          <a:p>
            <a:r>
              <a:rPr kumimoji="1" lang="zh-CN" altLang="en-US" dirty="0" smtClean="0"/>
              <a:t>哲学：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王东岳的中西哲学启蒙课</a:t>
            </a:r>
            <a:r>
              <a:rPr kumimoji="1" lang="en-US" altLang="zh-CN" dirty="0" smtClean="0"/>
              <a:t>》</a:t>
            </a:r>
            <a:r>
              <a:rPr kumimoji="1" lang="zh-CN" altLang="en-US" dirty="0" smtClean="0"/>
              <a:t>节选</a:t>
            </a:r>
            <a:endParaRPr kumimoji="1" lang="en-US" altLang="zh-CN" dirty="0" smtClean="0"/>
          </a:p>
          <a:p>
            <a:r>
              <a:rPr kumimoji="1" lang="zh-CN" altLang="en-US" dirty="0" smtClean="0"/>
              <a:t>人文：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未来简史</a:t>
            </a:r>
            <a:r>
              <a:rPr kumimoji="1" lang="en-US" altLang="zh-CN" dirty="0" smtClean="0"/>
              <a:t>》</a:t>
            </a:r>
          </a:p>
          <a:p>
            <a:r>
              <a:rPr kumimoji="1" lang="zh-CN" altLang="en-US" dirty="0" smtClean="0"/>
              <a:t>创业： 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长尾理论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50188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 关于读书会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5859" y="1690688"/>
            <a:ext cx="6901521" cy="4302858"/>
          </a:xfrm>
          <a:prstGeom prst="rect">
            <a:avLst/>
          </a:prstGeom>
        </p:spPr>
      </p:pic>
      <p:sp>
        <p:nvSpPr>
          <p:cNvPr id="5" name="顺序访问存储器 4"/>
          <p:cNvSpPr/>
          <p:nvPr/>
        </p:nvSpPr>
        <p:spPr>
          <a:xfrm>
            <a:off x="8264769" y="1996344"/>
            <a:ext cx="1793630" cy="1019907"/>
          </a:xfrm>
          <a:prstGeom prst="flowChartMagneticTap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 smtClean="0">
                <a:solidFill>
                  <a:srgbClr val="FF0000"/>
                </a:solidFill>
              </a:rPr>
              <a:t>What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am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I</a:t>
            </a:r>
            <a:r>
              <a:rPr kumimoji="1" lang="zh-CN" altLang="en-US" dirty="0" smtClean="0">
                <a:solidFill>
                  <a:srgbClr val="FF0000"/>
                </a:solidFill>
              </a:rPr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doing</a:t>
            </a:r>
            <a:r>
              <a:rPr kumimoji="1" lang="zh-CN" altLang="en-US" dirty="0" smtClean="0">
                <a:solidFill>
                  <a:srgbClr val="FF0000"/>
                </a:solidFill>
              </a:rPr>
              <a:t>！！？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0484" y="4214812"/>
            <a:ext cx="1486603" cy="2078922"/>
          </a:xfrm>
          <a:prstGeom prst="rect">
            <a:avLst/>
          </a:prstGeom>
        </p:spPr>
      </p:pic>
      <p:sp>
        <p:nvSpPr>
          <p:cNvPr id="8" name="对角圆角矩形 7"/>
          <p:cNvSpPr/>
          <p:nvPr/>
        </p:nvSpPr>
        <p:spPr>
          <a:xfrm>
            <a:off x="1100137" y="2470516"/>
            <a:ext cx="3057525" cy="1744295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第一次参加读书会场景</a:t>
            </a:r>
            <a:endParaRPr kumimoji="1" lang="en-US" altLang="zh-CN" dirty="0" smtClean="0"/>
          </a:p>
          <a:p>
            <a:pPr algn="ctr"/>
            <a:endParaRPr kumimoji="1" lang="en-US" altLang="zh-CN" dirty="0" smtClean="0"/>
          </a:p>
          <a:p>
            <a:pPr algn="ctr"/>
            <a:r>
              <a:rPr kumimoji="1" lang="zh-CN" altLang="en-US" dirty="0" smtClean="0"/>
              <a:t>紧张！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644658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728663" y="39488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 关于读书会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86550" y="274638"/>
            <a:ext cx="4381500" cy="2832100"/>
          </a:xfrm>
          <a:prstGeom prst="rect">
            <a:avLst/>
          </a:prstGeom>
        </p:spPr>
      </p:pic>
      <p:pic>
        <p:nvPicPr>
          <p:cNvPr id="8" name="内容占位符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39912" y="1186656"/>
            <a:ext cx="4533900" cy="3302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41369" y="2911872"/>
            <a:ext cx="4432300" cy="31877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3006" y="3678237"/>
            <a:ext cx="4508500" cy="3263900"/>
          </a:xfrm>
          <a:prstGeom prst="rect">
            <a:avLst/>
          </a:prstGeom>
        </p:spPr>
      </p:pic>
      <p:sp>
        <p:nvSpPr>
          <p:cNvPr id="11" name="云形标注 10"/>
          <p:cNvSpPr/>
          <p:nvPr/>
        </p:nvSpPr>
        <p:spPr>
          <a:xfrm>
            <a:off x="5986463" y="2455465"/>
            <a:ext cx="2429669" cy="1472803"/>
          </a:xfrm>
          <a:prstGeom prst="cloudCallou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rgbClr val="FF0000"/>
                </a:solidFill>
              </a:rPr>
              <a:t>我最屌！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92650" y="4730751"/>
            <a:ext cx="18004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我的内心变化：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心理能级提升</a:t>
            </a:r>
            <a:endParaRPr kumimoji="1" lang="en-US" altLang="zh-CN" dirty="0" smtClean="0"/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54447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728663" y="39488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 关于读书会</a:t>
            </a:r>
            <a:endParaRPr kumimoji="1" lang="zh-CN" altLang="en-US" dirty="0"/>
          </a:p>
        </p:txBody>
      </p:sp>
      <p:sp>
        <p:nvSpPr>
          <p:cNvPr id="7" name="圆角矩形 6"/>
          <p:cNvSpPr/>
          <p:nvPr/>
        </p:nvSpPr>
        <p:spPr>
          <a:xfrm>
            <a:off x="885825" y="2970728"/>
            <a:ext cx="2486025" cy="914400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挫败感、自我价值感低</a:t>
            </a:r>
            <a:endParaRPr kumimoji="1" lang="zh-CN" altLang="en-US" dirty="0"/>
          </a:p>
        </p:txBody>
      </p:sp>
      <p:sp>
        <p:nvSpPr>
          <p:cNvPr id="8" name="右箭头 7"/>
          <p:cNvSpPr/>
          <p:nvPr/>
        </p:nvSpPr>
        <p:spPr>
          <a:xfrm>
            <a:off x="3609978" y="3259532"/>
            <a:ext cx="1071015" cy="35134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4852989" y="2911364"/>
            <a:ext cx="2062162" cy="973764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熟悉适应环境</a:t>
            </a:r>
            <a:endParaRPr kumimoji="1" lang="zh-CN" altLang="en-US" dirty="0"/>
          </a:p>
        </p:txBody>
      </p:sp>
      <p:sp>
        <p:nvSpPr>
          <p:cNvPr id="10" name="右箭头 9"/>
          <p:cNvSpPr/>
          <p:nvPr/>
        </p:nvSpPr>
        <p:spPr>
          <a:xfrm>
            <a:off x="7299280" y="3241668"/>
            <a:ext cx="978408" cy="39835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8548689" y="2970728"/>
            <a:ext cx="2062162" cy="973764"/>
          </a:xfrm>
          <a:prstGeom prst="round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融入环境，自我价值感提升</a:t>
            </a:r>
            <a:endParaRPr kumimoji="1" lang="zh-CN" altLang="en-US" dirty="0"/>
          </a:p>
        </p:txBody>
      </p:sp>
      <p:sp>
        <p:nvSpPr>
          <p:cNvPr id="12" name="五边形 11"/>
          <p:cNvSpPr/>
          <p:nvPr/>
        </p:nvSpPr>
        <p:spPr>
          <a:xfrm>
            <a:off x="885825" y="1712874"/>
            <a:ext cx="2724153" cy="850666"/>
          </a:xfrm>
          <a:prstGeom prst="homePlat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>
                <a:solidFill>
                  <a:schemeClr val="tx1"/>
                </a:solidFill>
              </a:rPr>
              <a:t>我的心路历程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5" name="虚尾箭头 14"/>
          <p:cNvSpPr/>
          <p:nvPr/>
        </p:nvSpPr>
        <p:spPr>
          <a:xfrm>
            <a:off x="4277787" y="2061044"/>
            <a:ext cx="3212566" cy="484632"/>
          </a:xfrm>
          <a:prstGeom prst="stripedRightArrow">
            <a:avLst>
              <a:gd name="adj1" fmla="val 73585"/>
              <a:gd name="adj2" fmla="val 50000"/>
            </a:avLst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kumimoji="1" lang="zh-CN" altLang="en-US" dirty="0" smtClean="0">
                <a:solidFill>
                  <a:srgbClr val="FF0000"/>
                </a:solidFill>
              </a:rPr>
              <a:t>         心理能级提升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012282" y="4571505"/>
            <a:ext cx="3681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 smtClean="0"/>
              <a:t>原因： </a:t>
            </a:r>
            <a:endParaRPr kumimoji="1" lang="en-US" altLang="zh-CN" sz="2000" dirty="0" smtClean="0"/>
          </a:p>
        </p:txBody>
      </p:sp>
      <p:sp>
        <p:nvSpPr>
          <p:cNvPr id="17" name="显示 16"/>
          <p:cNvSpPr/>
          <p:nvPr/>
        </p:nvSpPr>
        <p:spPr>
          <a:xfrm>
            <a:off x="4145485" y="4704444"/>
            <a:ext cx="3091325" cy="1828800"/>
          </a:xfrm>
          <a:prstGeom prst="flowChartDispla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自我打开</a:t>
            </a:r>
            <a:endParaRPr kumimoji="1"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被聆听接纳</a:t>
            </a:r>
            <a:endParaRPr kumimoji="1"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>
                <a:solidFill>
                  <a:srgbClr val="FF0000"/>
                </a:solidFill>
              </a:rPr>
              <a:t>读书 </a:t>
            </a:r>
            <a:endParaRPr kumimoji="1" lang="en-US" altLang="zh-CN" dirty="0" smtClean="0">
              <a:solidFill>
                <a:srgbClr val="FF0000"/>
              </a:solidFill>
            </a:endParaRPr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自我接纳</a:t>
            </a:r>
            <a:endParaRPr kumimoji="1" lang="en-US" altLang="zh-CN" dirty="0" smtClean="0"/>
          </a:p>
          <a:p>
            <a:pPr marL="285750" indent="-285750">
              <a:buFont typeface="Arial" charset="0"/>
              <a:buChar char="•"/>
            </a:pPr>
            <a:r>
              <a:rPr kumimoji="1" lang="zh-CN" altLang="en-US" dirty="0" smtClean="0"/>
              <a:t>爱！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7015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671513" y="282376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66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14000"/>
                    </a14:imgEffect>
                    <a14:imgEffect>
                      <a14:brightnessContrast bright="-2000" contrast="4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12100" y="282376"/>
            <a:ext cx="4279900" cy="5994400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kumimoji="1" lang="zh-CN" altLang="en-US" dirty="0" smtClean="0"/>
              <a:t>书名： </a:t>
            </a:r>
            <a:endParaRPr kumimoji="1" lang="en-US" altLang="zh-CN" dirty="0" smtClean="0"/>
          </a:p>
          <a:p>
            <a:pPr lvl="1"/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心智成熟的旅程</a:t>
            </a:r>
            <a:r>
              <a:rPr kumimoji="1" lang="en-US" altLang="zh-CN" dirty="0" smtClean="0"/>
              <a:t>》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1/5</a:t>
            </a:r>
          </a:p>
          <a:p>
            <a:r>
              <a:rPr kumimoji="1" lang="zh-CN" altLang="en-US" dirty="0" smtClean="0"/>
              <a:t>作者：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斯科特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派克 </a:t>
            </a:r>
            <a:endParaRPr kumimoji="1" lang="en-US" altLang="zh-CN" dirty="0" smtClean="0"/>
          </a:p>
          <a:p>
            <a:r>
              <a:rPr kumimoji="1" lang="zh-CN" altLang="en-US" dirty="0" smtClean="0"/>
              <a:t>一句话总结：</a:t>
            </a:r>
            <a:endParaRPr kumimoji="1" lang="en-US" altLang="zh-CN" dirty="0" smtClean="0"/>
          </a:p>
          <a:p>
            <a:pPr lvl="1"/>
            <a:r>
              <a:rPr lang="zh-CN" altLang="en-US" b="1" dirty="0" smtClean="0"/>
              <a:t>只有</a:t>
            </a:r>
            <a:r>
              <a:rPr lang="zh-CN" altLang="en-US" b="1" dirty="0"/>
              <a:t>使自己的心理能级不停提升</a:t>
            </a:r>
            <a:r>
              <a:rPr lang="zh-CN" altLang="en-US" b="1" dirty="0" smtClean="0"/>
              <a:t>，才</a:t>
            </a:r>
            <a:r>
              <a:rPr lang="zh-CN" altLang="en-US" b="1" dirty="0"/>
              <a:t>是通往幸福之</a:t>
            </a:r>
            <a:r>
              <a:rPr lang="zh-CN" altLang="en-US" b="1" dirty="0" smtClean="0"/>
              <a:t>路</a:t>
            </a:r>
            <a:endParaRPr lang="en-US" altLang="zh-CN" b="1" dirty="0" smtClean="0"/>
          </a:p>
          <a:p>
            <a:r>
              <a:rPr kumimoji="1" lang="zh-CN" altLang="en-US" dirty="0" smtClean="0"/>
              <a:t>四个部分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自律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爱（不讲）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成长与信仰</a:t>
            </a:r>
            <a:r>
              <a:rPr kumimoji="1" lang="en-US" altLang="zh-CN" dirty="0" smtClean="0"/>
              <a:t>(</a:t>
            </a:r>
            <a:r>
              <a:rPr kumimoji="1" lang="zh-CN" altLang="en-US" dirty="0" smtClean="0"/>
              <a:t>不讲</a:t>
            </a:r>
            <a:r>
              <a:rPr kumimoji="1" lang="en-US" altLang="zh-CN" dirty="0" smtClean="0"/>
              <a:t>)</a:t>
            </a:r>
          </a:p>
          <a:p>
            <a:pPr lvl="1"/>
            <a:r>
              <a:rPr kumimoji="1" lang="zh-CN" altLang="en-US" dirty="0" smtClean="0"/>
              <a:t>恩典（不讲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推荐人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阿里某大牛</a:t>
            </a:r>
            <a:r>
              <a:rPr kumimoji="1" lang="en-US" altLang="zh-CN" dirty="0" err="1" smtClean="0"/>
              <a:t>hr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8336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2" name="文本框 1"/>
          <p:cNvSpPr txBox="1"/>
          <p:nvPr/>
        </p:nvSpPr>
        <p:spPr>
          <a:xfrm>
            <a:off x="3062067" y="2394136"/>
            <a:ext cx="75713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人生苦难重重。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这是最伟大的真理，是世界上最伟大的真理之一。它的伟大之处在于，</a:t>
            </a:r>
            <a:endParaRPr kumimoji="1" lang="en-US" altLang="zh-CN" dirty="0" smtClean="0"/>
          </a:p>
          <a:p>
            <a:r>
              <a:rPr kumimoji="1" lang="zh-CN" altLang="en-US" dirty="0" smtClean="0"/>
              <a:t>一旦我们领悟了其中的真谛，就能从苦难中解脱出来，实现人生的超越。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  <p:sp>
        <p:nvSpPr>
          <p:cNvPr id="3" name="泪珠形 2"/>
          <p:cNvSpPr/>
          <p:nvPr/>
        </p:nvSpPr>
        <p:spPr>
          <a:xfrm>
            <a:off x="731520" y="3594465"/>
            <a:ext cx="1781907" cy="1723293"/>
          </a:xfrm>
          <a:prstGeom prst="teardrop">
            <a:avLst>
              <a:gd name="adj" fmla="val 12051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请喝汤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1981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7802880" cy="1679575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kumimoji="1" lang="zh-CN" altLang="en-US" dirty="0" smtClean="0"/>
              <a:t>关于痛苦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dirty="0" smtClean="0"/>
              <a:t>痛苦来源对于现状的种种不满</a:t>
            </a:r>
            <a:endParaRPr kumimoji="1" lang="en-US" altLang="zh-CN" dirty="0" smtClean="0"/>
          </a:p>
          <a:p>
            <a:pPr marL="0" indent="0">
              <a:buNone/>
            </a:pPr>
            <a:endParaRPr kumimoji="1" lang="en-US" altLang="zh-CN" b="1" dirty="0" smtClean="0"/>
          </a:p>
          <a:p>
            <a:pPr marL="0" indent="0">
              <a:buNone/>
            </a:pPr>
            <a:r>
              <a:rPr kumimoji="1" lang="zh-CN" altLang="en-US" dirty="0" smtClean="0"/>
              <a:t>而心理疾病来源于对痛苦的</a:t>
            </a:r>
            <a:r>
              <a:rPr kumimoji="1" lang="zh-CN" altLang="en-US" b="1" dirty="0" smtClean="0"/>
              <a:t>逃避</a:t>
            </a:r>
            <a:endParaRPr kumimoji="1" lang="en-US" altLang="zh-CN" b="1" dirty="0" smtClean="0"/>
          </a:p>
          <a:p>
            <a:endParaRPr kumimoji="1" lang="en-US" altLang="zh-CN" dirty="0" smtClean="0"/>
          </a:p>
        </p:txBody>
      </p:sp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7" name="可选流程 6"/>
          <p:cNvSpPr/>
          <p:nvPr/>
        </p:nvSpPr>
        <p:spPr>
          <a:xfrm>
            <a:off x="3398520" y="3640137"/>
            <a:ext cx="1264920" cy="612648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工资低</a:t>
            </a:r>
            <a:endParaRPr kumimoji="1" lang="zh-CN" altLang="en-US" dirty="0"/>
          </a:p>
        </p:txBody>
      </p:sp>
      <p:sp>
        <p:nvSpPr>
          <p:cNvPr id="8" name="泪珠形 7"/>
          <p:cNvSpPr/>
          <p:nvPr/>
        </p:nvSpPr>
        <p:spPr>
          <a:xfrm>
            <a:off x="5143500" y="3443541"/>
            <a:ext cx="1424940" cy="656019"/>
          </a:xfrm>
          <a:prstGeom prst="teardrop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不</a:t>
            </a:r>
            <a:r>
              <a:rPr kumimoji="1" lang="zh-CN" altLang="en-US" dirty="0" smtClean="0"/>
              <a:t>满</a:t>
            </a:r>
            <a:endParaRPr kumimoji="1" lang="zh-CN" altLang="en-US" dirty="0"/>
          </a:p>
        </p:txBody>
      </p:sp>
      <p:sp>
        <p:nvSpPr>
          <p:cNvPr id="9" name="剪去单角的矩形 8"/>
          <p:cNvSpPr/>
          <p:nvPr/>
        </p:nvSpPr>
        <p:spPr>
          <a:xfrm>
            <a:off x="7680960" y="3794760"/>
            <a:ext cx="914400" cy="914400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mtClean="0"/>
              <a:t>寂寞</a:t>
            </a:r>
            <a:endParaRPr kumimoji="1" lang="zh-CN" altLang="en-US"/>
          </a:p>
        </p:txBody>
      </p:sp>
      <p:sp>
        <p:nvSpPr>
          <p:cNvPr id="10" name="剪去单角的矩形 9"/>
          <p:cNvSpPr/>
          <p:nvPr/>
        </p:nvSpPr>
        <p:spPr>
          <a:xfrm>
            <a:off x="6134100" y="4449381"/>
            <a:ext cx="914400" cy="914400"/>
          </a:xfrm>
          <a:prstGeom prst="snip1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受苦</a:t>
            </a:r>
            <a:endParaRPr kumimoji="1" lang="zh-CN" altLang="en-US" dirty="0"/>
          </a:p>
        </p:txBody>
      </p:sp>
      <p:sp>
        <p:nvSpPr>
          <p:cNvPr id="11" name="正五边形 10"/>
          <p:cNvSpPr/>
          <p:nvPr/>
        </p:nvSpPr>
        <p:spPr>
          <a:xfrm>
            <a:off x="4259580" y="4252785"/>
            <a:ext cx="1242060" cy="957644"/>
          </a:xfrm>
          <a:prstGeom prst="pent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愤怒</a:t>
            </a:r>
            <a:endParaRPr kumimoji="1" lang="zh-CN" altLang="en-US" dirty="0"/>
          </a:p>
        </p:txBody>
      </p:sp>
      <p:sp>
        <p:nvSpPr>
          <p:cNvPr id="12" name="弦形 11"/>
          <p:cNvSpPr/>
          <p:nvPr/>
        </p:nvSpPr>
        <p:spPr>
          <a:xfrm>
            <a:off x="3398520" y="5210429"/>
            <a:ext cx="1432560" cy="914400"/>
          </a:xfrm>
          <a:prstGeom prst="chor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前途渺茫</a:t>
            </a:r>
            <a:endParaRPr kumimoji="1" lang="zh-CN" altLang="en-US" dirty="0"/>
          </a:p>
        </p:txBody>
      </p:sp>
      <p:sp>
        <p:nvSpPr>
          <p:cNvPr id="13" name="圆角矩形 12"/>
          <p:cNvSpPr/>
          <p:nvPr/>
        </p:nvSpPr>
        <p:spPr>
          <a:xfrm>
            <a:off x="5318760" y="5560250"/>
            <a:ext cx="914400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绝望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59790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Part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r>
              <a:rPr kumimoji="1" lang="zh-CN" altLang="en-US" dirty="0" smtClean="0"/>
              <a:t>  介绍一本书</a:t>
            </a:r>
            <a:r>
              <a:rPr kumimoji="1" lang="en-US" altLang="zh-CN" dirty="0" smtClean="0"/>
              <a:t>-《</a:t>
            </a:r>
            <a:r>
              <a:rPr kumimoji="1" lang="zh-CN" altLang="en-US" dirty="0" smtClean="0"/>
              <a:t>少有人走的路</a:t>
            </a:r>
            <a:r>
              <a:rPr kumimoji="1" lang="en-US" altLang="zh-CN" dirty="0" smtClean="0"/>
              <a:t>》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71600" y="1813560"/>
            <a:ext cx="2651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解决方案</a:t>
            </a:r>
            <a:r>
              <a:rPr kumimoji="1" lang="zh-CN" altLang="en-US" sz="2000" dirty="0" smtClean="0"/>
              <a:t>：</a:t>
            </a:r>
            <a:endParaRPr kumimoji="1" lang="en-US" altLang="zh-CN" sz="2000" dirty="0" smtClean="0"/>
          </a:p>
        </p:txBody>
      </p:sp>
      <p:sp>
        <p:nvSpPr>
          <p:cNvPr id="7" name="对角圆角矩形 6"/>
          <p:cNvSpPr/>
          <p:nvPr/>
        </p:nvSpPr>
        <p:spPr>
          <a:xfrm>
            <a:off x="3550920" y="2788920"/>
            <a:ext cx="3124200" cy="9144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 smtClean="0"/>
              <a:t>自律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115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6264</TotalTime>
  <Words>1717</Words>
  <Application>Microsoft Macintosh PowerPoint</Application>
  <PresentationFormat>宽屏</PresentationFormat>
  <Paragraphs>200</Paragraphs>
  <Slides>22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DengXian</vt:lpstr>
      <vt:lpstr>DengXian Light</vt:lpstr>
      <vt:lpstr>Arial</vt:lpstr>
      <vt:lpstr>Office 主题</vt:lpstr>
      <vt:lpstr>关于读书的一些概要分享</vt:lpstr>
      <vt:lpstr>Part 1  关于读书会</vt:lpstr>
      <vt:lpstr>Part 1  关于读书会</vt:lpstr>
      <vt:lpstr>Part 1  关于读书会</vt:lpstr>
      <vt:lpstr>Part 1  关于读书会</vt:lpstr>
      <vt:lpstr>Part 2  介绍一本书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Part 2  介绍一本书-《少有人走的路》</vt:lpstr>
      <vt:lpstr>结语</vt:lpstr>
      <vt:lpstr>下期分享预告投票：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用户</dc:creator>
  <cp:lastModifiedBy>Microsoft Office 用户</cp:lastModifiedBy>
  <cp:revision>36</cp:revision>
  <dcterms:created xsi:type="dcterms:W3CDTF">2019-07-07T13:29:29Z</dcterms:created>
  <dcterms:modified xsi:type="dcterms:W3CDTF">2019-07-16T03:39:18Z</dcterms:modified>
</cp:coreProperties>
</file>

<file path=docProps/thumbnail.jpeg>
</file>